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93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9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</p:sldIdLst>
  <p:sldSz cy="5143500" cx="9144000"/>
  <p:notesSz cx="6858000" cy="9144000"/>
  <p:embeddedFontLst>
    <p:embeddedFont>
      <p:font typeface="Raleway"/>
      <p:regular r:id="rId98"/>
      <p:bold r:id="rId99"/>
      <p:italic r:id="rId100"/>
      <p:boldItalic r:id="rId101"/>
    </p:embeddedFont>
    <p:embeddedFont>
      <p:font typeface="Lato"/>
      <p:regular r:id="rId102"/>
      <p:bold r:id="rId103"/>
      <p:italic r:id="rId104"/>
      <p:boldItalic r:id="rId10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05" Type="http://schemas.openxmlformats.org/officeDocument/2006/relationships/font" Target="fonts/Lato-boldItalic.fntdata"/><Relationship Id="rId104" Type="http://schemas.openxmlformats.org/officeDocument/2006/relationships/font" Target="fonts/Lato-italic.fntdata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103" Type="http://schemas.openxmlformats.org/officeDocument/2006/relationships/font" Target="fonts/Lato-bold.fntdata"/><Relationship Id="rId102" Type="http://schemas.openxmlformats.org/officeDocument/2006/relationships/font" Target="fonts/Lato-regular.fntdata"/><Relationship Id="rId101" Type="http://schemas.openxmlformats.org/officeDocument/2006/relationships/font" Target="fonts/Raleway-boldItalic.fntdata"/><Relationship Id="rId100" Type="http://schemas.openxmlformats.org/officeDocument/2006/relationships/font" Target="fonts/Raleway-italic.fntdata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95" Type="http://schemas.openxmlformats.org/officeDocument/2006/relationships/slide" Target="slides/slide91.xml"/><Relationship Id="rId94" Type="http://schemas.openxmlformats.org/officeDocument/2006/relationships/slide" Target="slides/slide90.xml"/><Relationship Id="rId97" Type="http://schemas.openxmlformats.org/officeDocument/2006/relationships/slide" Target="slides/slide93.xml"/><Relationship Id="rId96" Type="http://schemas.openxmlformats.org/officeDocument/2006/relationships/slide" Target="slides/slide92.xml"/><Relationship Id="rId11" Type="http://schemas.openxmlformats.org/officeDocument/2006/relationships/slide" Target="slides/slide7.xml"/><Relationship Id="rId99" Type="http://schemas.openxmlformats.org/officeDocument/2006/relationships/font" Target="fonts/Raleway-bold.fntdata"/><Relationship Id="rId10" Type="http://schemas.openxmlformats.org/officeDocument/2006/relationships/slide" Target="slides/slide6.xml"/><Relationship Id="rId98" Type="http://schemas.openxmlformats.org/officeDocument/2006/relationships/font" Target="fonts/Raleway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8" Type="http://schemas.openxmlformats.org/officeDocument/2006/relationships/slide" Target="slides/slide84.xml"/><Relationship Id="rId87" Type="http://schemas.openxmlformats.org/officeDocument/2006/relationships/slide" Target="slides/slide83.xml"/><Relationship Id="rId89" Type="http://schemas.openxmlformats.org/officeDocument/2006/relationships/slide" Target="slides/slide85.xml"/><Relationship Id="rId80" Type="http://schemas.openxmlformats.org/officeDocument/2006/relationships/slide" Target="slides/slide76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6" Type="http://schemas.openxmlformats.org/officeDocument/2006/relationships/slide" Target="slides/slide62.xml"/><Relationship Id="rId65" Type="http://schemas.openxmlformats.org/officeDocument/2006/relationships/slide" Target="slides/slide61.xml"/><Relationship Id="rId68" Type="http://schemas.openxmlformats.org/officeDocument/2006/relationships/slide" Target="slides/slide64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69" Type="http://schemas.openxmlformats.org/officeDocument/2006/relationships/slide" Target="slides/slide6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9" Type="http://schemas.openxmlformats.org/officeDocument/2006/relationships/slide" Target="slides/slide55.xml"/><Relationship Id="rId58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4" name="Google Shape;424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0" name="Google Shape;430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8" name="Google Shape;448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4" name="Google Shape;454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0" name="Google Shape;460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p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3" name="Google Shape;473;p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9" name="Google Shape;479;p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5" name="Google Shape;485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1" name="Google Shape;491;p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7" name="Google Shape;497;p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3" name="Google Shape;503;p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9" name="Google Shape;509;p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5" name="Google Shape;515;p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p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7" name="Google Shape;527;p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4" name="Google Shape;534;p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2" name="Google Shape;542;p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8" name="Google Shape;548;p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4" name="Google Shape;554;p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0" name="Google Shape;560;p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6" name="Google Shape;566;p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459bdd279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2" name="Google Shape;572;g459bdd27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459bdd279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8" name="Google Shape;578;g459bdd279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459bdd279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7" name="Google Shape;587;g459bdd279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459bdd279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3" name="Google Shape;593;g459bdd279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459bdd279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1" name="Google Shape;601;g459bdd279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459bdd279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0" name="Google Shape;610;g459bdd279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46b4378cf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6" name="Google Shape;616;g46b4378cf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459bdd279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2" name="Google Shape;622;g459bdd279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46b4378cfc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8" name="Google Shape;628;g46b4378cfc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46b4378cfc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4" name="Google Shape;634;g46b4378cfc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46b4378cfc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0" name="Google Shape;640;g46b4378cfc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46b4378cfc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6" name="Google Shape;646;g46b4378cfc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45a3304d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45a3304d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9" name="Google Shape;659;p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www.ws-i.org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www.xmethods.com/ve2/index.po" TargetMode="External"/><Relationship Id="rId4" Type="http://schemas.openxmlformats.org/officeDocument/2006/relationships/hyperlink" Target="http://service-repository.com" TargetMode="External"/><Relationship Id="rId5" Type="http://schemas.openxmlformats.org/officeDocument/2006/relationships/hyperlink" Target="http://www.programmableweb.co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8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://hc.apache.org/httpclient-3.x/" TargetMode="External"/><Relationship Id="rId4" Type="http://schemas.openxmlformats.org/officeDocument/2006/relationships/image" Target="../media/image2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://android.googlesource.com/platform/frameworks/volley/" TargetMode="External"/><Relationship Id="rId4" Type="http://schemas.openxmlformats.org/officeDocument/2006/relationships/hyperlink" Target="http://square.github.io/okhttp/" TargetMode="External"/><Relationship Id="rId5" Type="http://schemas.openxmlformats.org/officeDocument/2006/relationships/hyperlink" Target="http://square.github.io/retrofit/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0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afnetworking.com/" TargetMode="External"/><Relationship Id="rId4" Type="http://schemas.openxmlformats.org/officeDocument/2006/relationships/hyperlink" Target="http://projects.lukeredpath.co.uk/resty/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4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7.png"/><Relationship Id="rId4" Type="http://schemas.openxmlformats.org/officeDocument/2006/relationships/hyperlink" Target="http://services.explorecalifornia.org/rss/tours.php" TargetMode="Externa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://www.ietf.org/rfc/rfc4287.txt" TargetMode="Externa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5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8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26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hyperlink" Target="http://services.explorecalifornai.org/rss/tours.php" TargetMode="External"/><Relationship Id="rId4" Type="http://schemas.openxmlformats.org/officeDocument/2006/relationships/hyperlink" Target="http://services.explorecalifornai.org/pox/tours.php" TargetMode="External"/><Relationship Id="rId5" Type="http://schemas.openxmlformats.org/officeDocument/2006/relationships/hyperlink" Target="http://services.explorecalifornai.org/json/tours.php" TargetMode="Externa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hyperlink" Target="http://www.odata.org/docs/" TargetMode="Externa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hyperlink" Target="http://www.odata.org/libraries/" TargetMode="Externa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22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Relationship Id="rId3" Type="http://schemas.openxmlformats.org/officeDocument/2006/relationships/hyperlink" Target="http://services.odata.org/OData/OData.svc/Products" TargetMode="Externa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Relationship Id="rId3" Type="http://schemas.openxmlformats.org/officeDocument/2006/relationships/hyperlink" Target="http://maps.googleapis.com/maps/api/geocode/xml?address=1600+Amphitheatre+Parkway,+Mountain+View,+CA&amp;sensor=false" TargetMode="Externa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23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4.xml"/><Relationship Id="rId3" Type="http://schemas.openxmlformats.org/officeDocument/2006/relationships/hyperlink" Target="http://www.base64decode.org" TargetMode="External"/><Relationship Id="rId4" Type="http://schemas.openxmlformats.org/officeDocument/2006/relationships/image" Target="../media/image30.png"/><Relationship Id="rId5" Type="http://schemas.openxmlformats.org/officeDocument/2006/relationships/image" Target="../media/image24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31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Relationship Id="rId3" Type="http://schemas.openxmlformats.org/officeDocument/2006/relationships/hyperlink" Target="http://www.oasis-open.org/committees/tc_home.php?" TargetMode="Externa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Relationship Id="rId3" Type="http://schemas.openxmlformats.org/officeDocument/2006/relationships/hyperlink" Target="http://oauth.net/" TargetMode="Externa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Relationship Id="rId3" Type="http://schemas.openxmlformats.org/officeDocument/2006/relationships/hyperlink" Target="http://openid.net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1.xml"/><Relationship Id="rId3" Type="http://schemas.openxmlformats.org/officeDocument/2006/relationships/hyperlink" Target="https://jsonplaceholder.typicode.com/posts" TargetMode="External"/><Relationship Id="rId4" Type="http://schemas.openxmlformats.org/officeDocument/2006/relationships/image" Target="../media/image38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2.xml"/><Relationship Id="rId3" Type="http://schemas.openxmlformats.org/officeDocument/2006/relationships/hyperlink" Target="https://jsonplaceholder.typicode.com/posts" TargetMode="Externa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34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5.xml"/><Relationship Id="rId3" Type="http://schemas.openxmlformats.org/officeDocument/2006/relationships/hyperlink" Target="https://jsonplaceholder.typicode.com/posts" TargetMode="Externa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35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7.xml"/><Relationship Id="rId3" Type="http://schemas.openxmlformats.org/officeDocument/2006/relationships/hyperlink" Target="https://jsonplaceholder.typicode.com/posts" TargetMode="External"/><Relationship Id="rId4" Type="http://schemas.openxmlformats.org/officeDocument/2006/relationships/hyperlink" Target="https://jsonplaceholder.typicode.com/posts" TargetMode="Externa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3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37.pn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36.pn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804150" y="194100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sz="8000"/>
              <a:t>Web Services</a:t>
            </a:r>
            <a:endParaRPr sz="80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819277" y="13314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GB" sz="2300"/>
              <a:t>Foundations of Programming:</a:t>
            </a:r>
            <a:endParaRPr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Non-HTTP Transport Protocols</a:t>
            </a:r>
            <a:endParaRPr/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7294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1800"/>
              <a:t>File Transfer Protocol (FTP)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Well-suited for long documents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Commonly used for file sharing, but can also work with asynchronous web services</a:t>
            </a:r>
            <a:endParaRPr sz="1800"/>
          </a:p>
        </p:txBody>
      </p:sp>
      <p:pic>
        <p:nvPicPr>
          <p:cNvPr id="144" name="Google Shape;14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8138" y="2977926"/>
            <a:ext cx="7347726" cy="16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Non-HTTP Transport Protocols</a:t>
            </a:r>
            <a:endParaRPr/>
          </a:p>
        </p:txBody>
      </p:sp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7294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1800"/>
              <a:t>Simple Mail Transfer Protocol (SMTP) and </a:t>
            </a:r>
            <a:br>
              <a:rPr b="1" lang="en-GB" sz="1800"/>
            </a:br>
            <a:r>
              <a:rPr b="1" lang="en-GB" sz="1800"/>
              <a:t>Post Office Protocol (POP)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Document storage is on a  central hub server</a:t>
            </a:r>
            <a:endParaRPr sz="1800"/>
          </a:p>
        </p:txBody>
      </p:sp>
      <p:pic>
        <p:nvPicPr>
          <p:cNvPr id="151" name="Google Shape;15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7925" y="2419349"/>
            <a:ext cx="7988150" cy="203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HyperText Transport Protocols (HTTP)</a:t>
            </a:r>
            <a:endParaRPr/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Text-based vocabulary defining requests and responses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Document storage usually on the web service provider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Support synchronous request/response conversations</a:t>
            </a:r>
            <a:endParaRPr sz="1800"/>
          </a:p>
        </p:txBody>
      </p:sp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3200" y="2979525"/>
            <a:ext cx="7217599" cy="118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HTTP request syntax</a:t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7925" y="1364125"/>
            <a:ext cx="6988150" cy="2990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/>
          <p:nvPr/>
        </p:nvSpPr>
        <p:spPr>
          <a:xfrm>
            <a:off x="1258585" y="1464075"/>
            <a:ext cx="359700" cy="308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HTTP request Methods</a:t>
            </a:r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Most popular verbs used in web services</a:t>
            </a:r>
            <a:endParaRPr b="1" sz="2000"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GET - get data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POST - add data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PUT - update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DELETE - delete data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-GB" sz="1800"/>
              <a:t>PATCH and MERGE also in use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GET Requests</a:t>
            </a:r>
            <a:endParaRPr/>
          </a:p>
        </p:txBody>
      </p:sp>
      <p:sp>
        <p:nvSpPr>
          <p:cNvPr id="177" name="Google Shape;177;p27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b="1" lang="en-GB" sz="2000"/>
              <a:t>GET requests include query parameters in the URI</a:t>
            </a:r>
            <a:endParaRPr sz="1800"/>
          </a:p>
        </p:txBody>
      </p:sp>
      <p:pic>
        <p:nvPicPr>
          <p:cNvPr id="178" name="Google Shape;17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275" y="2465299"/>
            <a:ext cx="8127451" cy="146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POST Requests syntax</a:t>
            </a:r>
            <a:endParaRPr/>
          </a:p>
        </p:txBody>
      </p:sp>
      <p:pic>
        <p:nvPicPr>
          <p:cNvPr id="184" name="Google Shape;18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8288" y="1481050"/>
            <a:ext cx="6961826" cy="316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POST Requests syntax with XML</a:t>
            </a:r>
            <a:endParaRPr/>
          </a:p>
        </p:txBody>
      </p:sp>
      <p:pic>
        <p:nvPicPr>
          <p:cNvPr id="190" name="Google Shape;19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538" y="1476850"/>
            <a:ext cx="7604925" cy="3361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POST Requests syntax with JSON</a:t>
            </a:r>
            <a:endParaRPr/>
          </a:p>
        </p:txBody>
      </p:sp>
      <p:pic>
        <p:nvPicPr>
          <p:cNvPr id="196" name="Google Shape;19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9875" y="1496950"/>
            <a:ext cx="7464251" cy="3286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HTTP response syntax</a:t>
            </a:r>
            <a:endParaRPr/>
          </a:p>
        </p:txBody>
      </p:sp>
      <p:pic>
        <p:nvPicPr>
          <p:cNvPr id="202" name="Google Shape;20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9125" y="1215600"/>
            <a:ext cx="6076153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What is a web service?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b="1" lang="en-GB" sz="1800"/>
              <a:t>A framework for a conversation between two computers.</a:t>
            </a:r>
            <a:endParaRPr b="1" sz="1800"/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7038" y="1929900"/>
            <a:ext cx="5753523" cy="263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Message formats</a:t>
            </a:r>
            <a:endParaRPr/>
          </a:p>
        </p:txBody>
      </p:sp>
      <p:sp>
        <p:nvSpPr>
          <p:cNvPr id="208" name="Google Shape;208;p32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-GB" sz="2300"/>
              <a:t>XML</a:t>
            </a:r>
            <a:endParaRPr b="1" sz="2300"/>
          </a:p>
          <a:p>
            <a:pPr indent="-3746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300"/>
              <a:buChar char="●"/>
            </a:pPr>
            <a:r>
              <a:rPr b="1" lang="en-GB" sz="2300"/>
              <a:t>JSON</a:t>
            </a:r>
            <a:endParaRPr b="1" sz="2300"/>
          </a:p>
          <a:p>
            <a:pPr indent="-3746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300"/>
              <a:buChar char="●"/>
            </a:pPr>
            <a:r>
              <a:rPr b="1" lang="en-GB" sz="2300"/>
              <a:t>HTML</a:t>
            </a:r>
            <a:endParaRPr b="1" sz="2300"/>
          </a:p>
          <a:p>
            <a:pPr indent="-3746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300"/>
              <a:buChar char="●"/>
            </a:pPr>
            <a:r>
              <a:rPr b="1" lang="en-GB" sz="2300"/>
              <a:t>binary format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Web service standards</a:t>
            </a:r>
            <a:endParaRPr/>
          </a:p>
        </p:txBody>
      </p:sp>
      <p:sp>
        <p:nvSpPr>
          <p:cNvPr id="214" name="Google Shape;214;p33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-GB" sz="2000"/>
              <a:t>SOAP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b="1" lang="en-GB" sz="2000"/>
              <a:t>REST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b="1" lang="en-GB" sz="2000"/>
              <a:t>OData</a:t>
            </a:r>
            <a:endParaRPr b="1"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4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SOAP</a:t>
            </a:r>
            <a:endParaRPr/>
          </a:p>
        </p:txBody>
      </p:sp>
      <p:sp>
        <p:nvSpPr>
          <p:cNvPr id="220" name="Google Shape;220;p34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Foundation of WS-* standards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Originally championed by Microsoft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Managed by W3C since 2001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SOAP is the format; tools are the key</a:t>
            </a:r>
            <a:endParaRPr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5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The role of SOAP toolkits</a:t>
            </a:r>
            <a:endParaRPr/>
          </a:p>
        </p:txBody>
      </p:sp>
      <p:pic>
        <p:nvPicPr>
          <p:cNvPr id="226" name="Google Shape;22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894725"/>
            <a:ext cx="8839200" cy="1717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6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RESTful Web Services</a:t>
            </a:r>
            <a:endParaRPr/>
          </a:p>
        </p:txBody>
      </p:sp>
      <p:sp>
        <p:nvSpPr>
          <p:cNvPr id="232" name="Google Shape;232;p36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Representational State Transfer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Coined by Roy Fielding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Based on simple HTTP requests and responses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Lighter-weight than SOAP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Each request has a verb: GET, POST, PUT, DELETE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Can be used with many message formats</a:t>
            </a:r>
            <a:endParaRPr sz="2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Use any message format</a:t>
            </a:r>
            <a:endParaRPr b="1" sz="2000"/>
          </a:p>
          <a:p>
            <a:pPr indent="-3556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Flavors of XML: ATOM, RSS or POX</a:t>
            </a:r>
            <a:endParaRPr sz="2000"/>
          </a:p>
          <a:p>
            <a:pPr indent="-3556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Smaller, faster: JSON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Other constraints</a:t>
            </a:r>
            <a:endParaRPr b="1" sz="2000"/>
          </a:p>
          <a:p>
            <a:pPr indent="-3556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Statelessness: each request is independent</a:t>
            </a:r>
            <a:endParaRPr sz="2000"/>
          </a:p>
          <a:p>
            <a:pPr indent="-3556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Cacheable: results can be cached on client to reduce transactions</a:t>
            </a:r>
            <a:endParaRPr sz="2000"/>
          </a:p>
        </p:txBody>
      </p:sp>
      <p:sp>
        <p:nvSpPr>
          <p:cNvPr id="238" name="Google Shape;238;p37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RESTful Rules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OData - a RESTful Standard</a:t>
            </a:r>
            <a:endParaRPr/>
          </a:p>
        </p:txBody>
      </p:sp>
      <p:sp>
        <p:nvSpPr>
          <p:cNvPr id="244" name="Google Shape;244;p38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Based on REST architecture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Fixed message syntax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Choose between XML and JSON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OData libraries available for clients and servers</a:t>
            </a:r>
            <a:endParaRPr sz="2000"/>
          </a:p>
        </p:txBody>
      </p:sp>
      <p:pic>
        <p:nvPicPr>
          <p:cNvPr id="245" name="Google Shape;24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" y="3464531"/>
            <a:ext cx="9144001" cy="1533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Other Web Service Standards</a:t>
            </a:r>
            <a:endParaRPr/>
          </a:p>
        </p:txBody>
      </p:sp>
      <p:sp>
        <p:nvSpPr>
          <p:cNvPr id="251" name="Google Shape;251;p39"/>
          <p:cNvSpPr txBox="1"/>
          <p:nvPr>
            <p:ph idx="1" type="body"/>
          </p:nvPr>
        </p:nvSpPr>
        <p:spPr>
          <a:xfrm>
            <a:off x="958050" y="1441200"/>
            <a:ext cx="7688700" cy="3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XML-RPC: XML Remote Procedure Call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UDDI: Universal Description Discovery and Integration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WSDL: Web Service Description Language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WSDM: Web Services Distributed Management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WS-*: All the others</a:t>
            </a:r>
            <a:br>
              <a:rPr lang="en-GB" sz="2000"/>
            </a:br>
            <a:br>
              <a:rPr lang="en-GB" sz="2000"/>
            </a:br>
            <a:r>
              <a:rPr lang="en-GB" sz="2000" u="sng">
                <a:solidFill>
                  <a:schemeClr val="hlink"/>
                </a:solidFill>
                <a:hlinkClick r:id="rId3"/>
              </a:rPr>
              <a:t>http://www.ws-i.org</a:t>
            </a:r>
            <a:endParaRPr sz="2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0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UDDI</a:t>
            </a:r>
            <a:endParaRPr/>
          </a:p>
        </p:txBody>
      </p:sp>
      <p:sp>
        <p:nvSpPr>
          <p:cNvPr id="257" name="Google Shape;257;p40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 u="sng"/>
              <a:t>U</a:t>
            </a:r>
            <a:r>
              <a:rPr b="1" lang="en-GB" sz="2000"/>
              <a:t>niversal </a:t>
            </a:r>
            <a:r>
              <a:rPr b="1" lang="en-GB" sz="2000" u="sng"/>
              <a:t>D</a:t>
            </a:r>
            <a:r>
              <a:rPr b="1" lang="en-GB" sz="2000"/>
              <a:t>escription </a:t>
            </a:r>
            <a:r>
              <a:rPr b="1" lang="en-GB" sz="2000" u="sng"/>
              <a:t>D</a:t>
            </a:r>
            <a:r>
              <a:rPr b="1" lang="en-GB" sz="2000"/>
              <a:t>iscovery and </a:t>
            </a:r>
            <a:r>
              <a:rPr b="1" lang="en-GB" sz="2000" u="sng"/>
              <a:t>I</a:t>
            </a:r>
            <a:r>
              <a:rPr b="1" lang="en-GB" sz="2000"/>
              <a:t>ntegration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XML-based language to describe a service for registries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Developed in 2000 as part of WS-I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Designed around SOAP-based web services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Public registries created by Microsoft, SAP, IBM</a:t>
            </a:r>
            <a:endParaRPr sz="2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1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UDDI</a:t>
            </a:r>
            <a:endParaRPr/>
          </a:p>
        </p:txBody>
      </p:sp>
      <p:sp>
        <p:nvSpPr>
          <p:cNvPr id="263" name="Google Shape;263;p41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 u="sng"/>
              <a:t>U</a:t>
            </a:r>
            <a:r>
              <a:rPr b="1" lang="en-GB" sz="2000"/>
              <a:t>niversal </a:t>
            </a:r>
            <a:r>
              <a:rPr b="1" lang="en-GB" sz="2000" u="sng"/>
              <a:t>D</a:t>
            </a:r>
            <a:r>
              <a:rPr b="1" lang="en-GB" sz="2000"/>
              <a:t>escription </a:t>
            </a:r>
            <a:r>
              <a:rPr b="1" lang="en-GB" sz="2000" u="sng"/>
              <a:t>D</a:t>
            </a:r>
            <a:r>
              <a:rPr b="1" lang="en-GB" sz="2000"/>
              <a:t>iscovery and </a:t>
            </a:r>
            <a:r>
              <a:rPr b="1" lang="en-GB" sz="2000" u="sng"/>
              <a:t>I</a:t>
            </a:r>
            <a:r>
              <a:rPr b="1" lang="en-GB" sz="2000"/>
              <a:t>ntegration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XML-based language to describe a service for registries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Developed in 2000 as part of WS-I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Designed around SOAP-based web services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Public registries created by Microsoft, SAP, IBM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lang="en-GB" sz="2000" u="sng">
                <a:solidFill>
                  <a:schemeClr val="hlink"/>
                </a:solidFill>
                <a:hlinkClick r:id="rId3"/>
              </a:rPr>
              <a:t>http://www.xmethods.com/ve2/index.po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rPr lang="en-GB" sz="2000" u="sng">
                <a:solidFill>
                  <a:schemeClr val="hlink"/>
                </a:solidFill>
                <a:hlinkClick r:id="rId4"/>
              </a:rPr>
              <a:t>http://service-repository.com</a:t>
            </a:r>
            <a:r>
              <a:rPr lang="en-GB"/>
              <a:t>         </a:t>
            </a:r>
            <a:r>
              <a:rPr lang="en-GB" sz="2000" u="sng">
                <a:solidFill>
                  <a:schemeClr val="hlink"/>
                </a:solidFill>
                <a:hlinkClick r:id="rId5"/>
              </a:rPr>
              <a:t>http://www.programmableweb.com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1593600"/>
            <a:ext cx="7688700" cy="3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400" u="sng"/>
              <a:t>A</a:t>
            </a:r>
            <a:r>
              <a:rPr b="1" lang="en-GB" sz="2400"/>
              <a:t>pplication </a:t>
            </a:r>
            <a:r>
              <a:rPr b="1" lang="en-GB" sz="2400" u="sng"/>
              <a:t>P</a:t>
            </a:r>
            <a:r>
              <a:rPr b="1" lang="en-GB" sz="2400"/>
              <a:t>rogramming </a:t>
            </a:r>
            <a:r>
              <a:rPr b="1" lang="en-GB" sz="2400" u="sng"/>
              <a:t>I</a:t>
            </a:r>
            <a:r>
              <a:rPr b="1" lang="en-GB" sz="2400"/>
              <a:t>nterface</a:t>
            </a:r>
            <a:endParaRPr b="1" sz="2400"/>
          </a:p>
          <a:p>
            <a:pPr indent="45720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SzPts val="1300"/>
              <a:buNone/>
            </a:pPr>
            <a:r>
              <a:rPr lang="en-GB" sz="1800"/>
              <a:t>Defines everything you need to communicate with a web service</a:t>
            </a:r>
            <a:endParaRPr sz="1800"/>
          </a:p>
        </p:txBody>
      </p:sp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What is an api?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2"/>
          <p:cNvSpPr txBox="1"/>
          <p:nvPr>
            <p:ph type="title"/>
          </p:nvPr>
        </p:nvSpPr>
        <p:spPr>
          <a:xfrm>
            <a:off x="729450" y="1691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 sz="7100"/>
              <a:t>What is REST?</a:t>
            </a:r>
            <a:endParaRPr sz="71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REST</a:t>
            </a:r>
            <a:endParaRPr/>
          </a:p>
        </p:txBody>
      </p:sp>
      <p:sp>
        <p:nvSpPr>
          <p:cNvPr id="274" name="Google Shape;274;p43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Representational State Transfer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The style of software architecture behind RESTful services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Defined in 2000 by Roy Fielding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Primary goals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Scalability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Generality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Independent deployment of components</a:t>
            </a:r>
            <a:endParaRPr sz="20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4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REST Request Messages</a:t>
            </a:r>
            <a:endParaRPr/>
          </a:p>
        </p:txBody>
      </p:sp>
      <p:sp>
        <p:nvSpPr>
          <p:cNvPr id="280" name="Google Shape;280;p44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A RESTful request is typically in form of Uniform Resource Identifiers (URI)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Structure of URI depends on specific service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Requests can also include parameters in body of request as XML, JSON or other format</a:t>
            </a:r>
            <a:endParaRPr sz="20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5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XML Response Messages</a:t>
            </a:r>
            <a:endParaRPr/>
          </a:p>
        </p:txBody>
      </p:sp>
      <p:sp>
        <p:nvSpPr>
          <p:cNvPr id="286" name="Google Shape;286;p45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Popular XML-based formats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ATOM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RSS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Custom XML languages known as Plain Old XML (POX)</a:t>
            </a:r>
            <a:endParaRPr sz="20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6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JSON Response</a:t>
            </a:r>
            <a:endParaRPr/>
          </a:p>
        </p:txBody>
      </p:sp>
      <p:sp>
        <p:nvSpPr>
          <p:cNvPr id="292" name="Google Shape;292;p46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Newer web services return JSON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Less metadata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Smaller and faster</a:t>
            </a:r>
            <a:endParaRPr sz="20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Browser Requests and Responses</a:t>
            </a:r>
            <a:endParaRPr/>
          </a:p>
        </p:txBody>
      </p:sp>
      <p:pic>
        <p:nvPicPr>
          <p:cNvPr id="298" name="Google Shape;298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1725575"/>
            <a:ext cx="8839201" cy="2568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8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REST Requests and Responses</a:t>
            </a:r>
            <a:endParaRPr/>
          </a:p>
        </p:txBody>
      </p:sp>
      <p:pic>
        <p:nvPicPr>
          <p:cNvPr id="304" name="Google Shape;304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617525"/>
            <a:ext cx="8839203" cy="2791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9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HTTP Methods and Their Meaning</a:t>
            </a:r>
            <a:endParaRPr/>
          </a:p>
        </p:txBody>
      </p:sp>
      <p:pic>
        <p:nvPicPr>
          <p:cNvPr id="310" name="Google Shape;310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2275" y="1235700"/>
            <a:ext cx="8423044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0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HTTP Request Syntax</a:t>
            </a:r>
            <a:endParaRPr/>
          </a:p>
        </p:txBody>
      </p:sp>
      <p:sp>
        <p:nvSpPr>
          <p:cNvPr id="316" name="Google Shape;316;p50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Request syntax and method are up to the service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Read-only services typically support GET and POST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Some expect URI-based requests with query parameters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Others handle embedded parameters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1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All Request Methods</a:t>
            </a:r>
            <a:endParaRPr/>
          </a:p>
        </p:txBody>
      </p:sp>
      <p:sp>
        <p:nvSpPr>
          <p:cNvPr id="322" name="Google Shape;322;p51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300"/>
              <a:buNone/>
            </a:pPr>
            <a:r>
              <a:rPr b="1" lang="en-GB" sz="2000"/>
              <a:t>GET requests include query parameters in the URI</a:t>
            </a:r>
            <a:endParaRPr sz="2000"/>
          </a:p>
        </p:txBody>
      </p:sp>
      <p:pic>
        <p:nvPicPr>
          <p:cNvPr id="323" name="Google Shape;3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6700" y="2470199"/>
            <a:ext cx="8290599" cy="169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Elements of a Web Service API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729450" y="1365000"/>
            <a:ext cx="7688700" cy="3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Message format : </a:t>
            </a:r>
            <a:r>
              <a:rPr lang="en-GB" sz="1800"/>
              <a:t>SOAP, XML, JSON, other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Request syntax</a:t>
            </a:r>
            <a:endParaRPr b="1" sz="1800"/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Named method</a:t>
            </a:r>
            <a:endParaRPr sz="1800"/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Uniform Resource Identifier (UPI)</a:t>
            </a:r>
            <a:endParaRPr sz="1800"/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Parameter names and data types</a:t>
            </a:r>
            <a:endParaRPr sz="18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2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POST Requests syntax with XML</a:t>
            </a:r>
            <a:endParaRPr/>
          </a:p>
        </p:txBody>
      </p:sp>
      <p:pic>
        <p:nvPicPr>
          <p:cNvPr id="329" name="Google Shape;32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538" y="1476850"/>
            <a:ext cx="7604925" cy="3361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3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Client-side programming of requests differs based on language and platform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Most languages have built-in syntax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Many platforms have higher-level libraries that hide complexity and asynchronous request management</a:t>
            </a:r>
            <a:endParaRPr sz="2000"/>
          </a:p>
        </p:txBody>
      </p:sp>
      <p:sp>
        <p:nvSpPr>
          <p:cNvPr id="335" name="Google Shape;335;p53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Sending a Request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4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Java Raw HTTP Request</a:t>
            </a:r>
            <a:endParaRPr/>
          </a:p>
        </p:txBody>
      </p:sp>
      <p:pic>
        <p:nvPicPr>
          <p:cNvPr id="341" name="Google Shape;341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3425" y="1275875"/>
            <a:ext cx="7377154" cy="375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5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Apache HTTPClient Library</a:t>
            </a:r>
            <a:endParaRPr/>
          </a:p>
        </p:txBody>
      </p:sp>
      <p:sp>
        <p:nvSpPr>
          <p:cNvPr id="347" name="Google Shape;347;p55"/>
          <p:cNvSpPr txBox="1"/>
          <p:nvPr>
            <p:ph idx="1" type="body"/>
          </p:nvPr>
        </p:nvSpPr>
        <p:spPr>
          <a:xfrm>
            <a:off x="958050" y="35748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Code and documentation: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b="1" lang="en-GB" sz="2000" u="sng">
                <a:solidFill>
                  <a:schemeClr val="hlink"/>
                </a:solidFill>
                <a:hlinkClick r:id="rId3"/>
              </a:rPr>
              <a:t>	http://hc.apache.org/httpclient-3.x/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  <p:pic>
        <p:nvPicPr>
          <p:cNvPr id="348" name="Google Shape;348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47775" y="1338450"/>
            <a:ext cx="6648450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6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HTTP Libraries for Android</a:t>
            </a:r>
            <a:endParaRPr/>
          </a:p>
        </p:txBody>
      </p:sp>
      <p:sp>
        <p:nvSpPr>
          <p:cNvPr id="354" name="Google Shape;354;p56"/>
          <p:cNvSpPr txBox="1"/>
          <p:nvPr>
            <p:ph idx="1" type="body"/>
          </p:nvPr>
        </p:nvSpPr>
        <p:spPr>
          <a:xfrm>
            <a:off x="958050" y="13650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Volley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Newer HTTP library for Android from Google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Not much documentation, but easy to use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lang="en-GB" sz="2000" u="sng">
                <a:solidFill>
                  <a:schemeClr val="hlink"/>
                </a:solidFill>
                <a:hlinkClick r:id="rId3"/>
              </a:rPr>
              <a:t>http://android.googlesource.com/platform/frameworks/volley/</a:t>
            </a:r>
            <a:br>
              <a:rPr lang="en-GB" sz="2000"/>
            </a:br>
            <a:endParaRPr sz="6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	OKHttp and Retrofit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Open source libraries from Square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rPr lang="en-GB" sz="2000" u="sng">
                <a:solidFill>
                  <a:schemeClr val="hlink"/>
                </a:solidFill>
                <a:hlinkClick r:id="rId4"/>
              </a:rPr>
              <a:t>http://square.github.io/okhttp/</a:t>
            </a:r>
            <a:r>
              <a:rPr lang="en-GB" sz="2000"/>
              <a:t>	</a:t>
            </a:r>
            <a:r>
              <a:rPr lang="en-GB" sz="2000" u="sng">
                <a:solidFill>
                  <a:schemeClr val="hlink"/>
                </a:solidFill>
                <a:hlinkClick r:id="rId5"/>
              </a:rPr>
              <a:t>http://square.github.io/retrofit/</a:t>
            </a:r>
            <a:endParaRPr sz="20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7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Objective-C POST Request</a:t>
            </a:r>
            <a:endParaRPr/>
          </a:p>
        </p:txBody>
      </p:sp>
      <p:pic>
        <p:nvPicPr>
          <p:cNvPr id="360" name="Google Shape;360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1396475"/>
            <a:ext cx="8839201" cy="3394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8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iOS and OSX Libraries</a:t>
            </a:r>
            <a:endParaRPr/>
          </a:p>
        </p:txBody>
      </p:sp>
      <p:sp>
        <p:nvSpPr>
          <p:cNvPr id="366" name="Google Shape;366;p58"/>
          <p:cNvSpPr txBox="1"/>
          <p:nvPr>
            <p:ph idx="1" type="body"/>
          </p:nvPr>
        </p:nvSpPr>
        <p:spPr>
          <a:xfrm>
            <a:off x="958050" y="15174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AFNetworking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lang="en-GB" sz="2000" u="sng">
                <a:solidFill>
                  <a:schemeClr val="hlink"/>
                </a:solidFill>
                <a:hlinkClick r:id="rId3"/>
              </a:rPr>
              <a:t>	http://afnetworking.com/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6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Resty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rPr lang="en-GB" sz="2000" u="sng">
                <a:solidFill>
                  <a:schemeClr val="hlink"/>
                </a:solidFill>
                <a:hlinkClick r:id="rId4"/>
              </a:rPr>
              <a:t>	http://projects.lukeredpath.co.uk/resty/</a:t>
            </a:r>
            <a:endParaRPr sz="20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9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JavaScript XMLHttpRequest</a:t>
            </a:r>
            <a:endParaRPr/>
          </a:p>
        </p:txBody>
      </p:sp>
      <p:pic>
        <p:nvPicPr>
          <p:cNvPr id="372" name="Google Shape;372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2938" y="1235700"/>
            <a:ext cx="6146533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0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JavaScript XMLHttpRequest</a:t>
            </a:r>
            <a:endParaRPr/>
          </a:p>
        </p:txBody>
      </p:sp>
      <p:pic>
        <p:nvPicPr>
          <p:cNvPr id="378" name="Google Shape;378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2938" y="1235700"/>
            <a:ext cx="6146533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1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jQuery AJAX Request</a:t>
            </a:r>
            <a:endParaRPr/>
          </a:p>
        </p:txBody>
      </p:sp>
      <p:pic>
        <p:nvPicPr>
          <p:cNvPr id="384" name="Google Shape;384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06775" y="1336175"/>
            <a:ext cx="5734050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Elements of a Web Service API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729450" y="1441200"/>
            <a:ext cx="7688700" cy="3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Requesting an action</a:t>
            </a:r>
            <a:endParaRPr b="1" sz="1800"/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Named method</a:t>
            </a:r>
            <a:endParaRPr sz="1800"/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HTTP verbs (POST, GET, PUT, PATCH, DELETE)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Authentication</a:t>
            </a:r>
            <a:endParaRPr b="1" sz="1800"/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Username and password</a:t>
            </a:r>
            <a:endParaRPr sz="1800"/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Authentication tokens</a:t>
            </a:r>
            <a:endParaRPr sz="18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2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RESTful Service Response Formats</a:t>
            </a:r>
            <a:endParaRPr/>
          </a:p>
        </p:txBody>
      </p:sp>
      <p:sp>
        <p:nvSpPr>
          <p:cNvPr id="390" name="Google Shape;390;p62"/>
          <p:cNvSpPr txBox="1"/>
          <p:nvPr>
            <p:ph idx="1" type="body"/>
          </p:nvPr>
        </p:nvSpPr>
        <p:spPr>
          <a:xfrm>
            <a:off x="958050" y="15174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2000"/>
              <a:t>Any format is acceptable, but ……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rPr b="1" lang="en-GB" sz="2000"/>
              <a:t>	Most RESTful services work with XML or JSON</a:t>
            </a:r>
            <a:endParaRPr sz="20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3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RESTful XML Formats</a:t>
            </a:r>
            <a:endParaRPr/>
          </a:p>
        </p:txBody>
      </p:sp>
      <p:sp>
        <p:nvSpPr>
          <p:cNvPr id="396" name="Google Shape;396;p63"/>
          <p:cNvSpPr txBox="1"/>
          <p:nvPr>
            <p:ph idx="1" type="body"/>
          </p:nvPr>
        </p:nvSpPr>
        <p:spPr>
          <a:xfrm>
            <a:off x="958050" y="15174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RSS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RSS 1.0: </a:t>
            </a:r>
            <a:r>
              <a:rPr lang="en-GB" sz="2000" u="sng"/>
              <a:t>R</a:t>
            </a:r>
            <a:r>
              <a:rPr lang="en-GB" sz="2000"/>
              <a:t>DF </a:t>
            </a:r>
            <a:r>
              <a:rPr lang="en-GB" sz="2000" u="sng"/>
              <a:t>S</a:t>
            </a:r>
            <a:r>
              <a:rPr lang="en-GB" sz="2000"/>
              <a:t>ite </a:t>
            </a:r>
            <a:r>
              <a:rPr lang="en-GB" sz="2000" u="sng"/>
              <a:t>S</a:t>
            </a:r>
            <a:r>
              <a:rPr lang="en-GB" sz="2000"/>
              <a:t>ummary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RSS 2.0: </a:t>
            </a:r>
            <a:r>
              <a:rPr lang="en-GB" sz="2000" u="sng"/>
              <a:t>R</a:t>
            </a:r>
            <a:r>
              <a:rPr lang="en-GB" sz="2000"/>
              <a:t>eally </a:t>
            </a:r>
            <a:r>
              <a:rPr lang="en-GB" sz="2000" u="sng"/>
              <a:t>S</a:t>
            </a:r>
            <a:r>
              <a:rPr lang="en-GB" sz="2000"/>
              <a:t>imple </a:t>
            </a:r>
            <a:r>
              <a:rPr lang="en-GB" sz="2000" u="sng"/>
              <a:t>S</a:t>
            </a:r>
            <a:r>
              <a:rPr lang="en-GB" sz="2000"/>
              <a:t>yndication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Originally designed for web feeds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Can be used for other structured data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The standard for blog feeds (WordPress, others)</a:t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4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RSS 2.0 Example</a:t>
            </a:r>
            <a:endParaRPr/>
          </a:p>
        </p:txBody>
      </p:sp>
      <p:pic>
        <p:nvPicPr>
          <p:cNvPr id="402" name="Google Shape;402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6800" y="1203875"/>
            <a:ext cx="6550952" cy="3755399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64"/>
          <p:cNvSpPr txBox="1"/>
          <p:nvPr>
            <p:ph idx="1" type="body"/>
          </p:nvPr>
        </p:nvSpPr>
        <p:spPr>
          <a:xfrm>
            <a:off x="3382825" y="45820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2000" u="sng">
                <a:solidFill>
                  <a:schemeClr val="hlink"/>
                </a:solidFill>
                <a:hlinkClick r:id="rId4"/>
              </a:rPr>
              <a:t>http://services.explorecalifornia.org/rss/tours.php</a:t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65"/>
          <p:cNvSpPr txBox="1"/>
          <p:nvPr>
            <p:ph idx="1" type="body"/>
          </p:nvPr>
        </p:nvSpPr>
        <p:spPr>
          <a:xfrm>
            <a:off x="958050" y="15174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ATOM Publishing Protocol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An HTTP-based protocol for managing web resources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ATOM Syndication Format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An XML language for web feeds and other structured data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Some advantages over RSS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Full spec at: </a:t>
            </a:r>
            <a:r>
              <a:rPr lang="en-GB" sz="2000" u="sng">
                <a:solidFill>
                  <a:schemeClr val="hlink"/>
                </a:solidFill>
                <a:hlinkClick r:id="rId3"/>
              </a:rPr>
              <a:t>http://www.ietf.org/rfc/rfc4287.txt</a:t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  <p:sp>
        <p:nvSpPr>
          <p:cNvPr id="409" name="Google Shape;409;p65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RESTful XML Formats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6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ATOM Example</a:t>
            </a:r>
            <a:endParaRPr/>
          </a:p>
        </p:txBody>
      </p:sp>
      <p:pic>
        <p:nvPicPr>
          <p:cNvPr id="415" name="Google Shape;415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8375" y="1275875"/>
            <a:ext cx="5627250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7"/>
          <p:cNvSpPr txBox="1"/>
          <p:nvPr>
            <p:ph idx="1" type="body"/>
          </p:nvPr>
        </p:nvSpPr>
        <p:spPr>
          <a:xfrm>
            <a:off x="958050" y="15174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Plain Old XML (POX)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Custom designed XML schemas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Commonly reflects underlying data structure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Some are standardized, others are service-specific</a:t>
            </a:r>
            <a:endParaRPr sz="2000"/>
          </a:p>
        </p:txBody>
      </p:sp>
      <p:sp>
        <p:nvSpPr>
          <p:cNvPr id="421" name="Google Shape;421;p67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RESTful XML Formats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8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JSON Data Types</a:t>
            </a:r>
            <a:endParaRPr/>
          </a:p>
        </p:txBody>
      </p:sp>
      <p:pic>
        <p:nvPicPr>
          <p:cNvPr id="427" name="Google Shape;427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625" y="1235700"/>
            <a:ext cx="8178755" cy="375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9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JSON Example</a:t>
            </a:r>
            <a:endParaRPr/>
          </a:p>
        </p:txBody>
      </p:sp>
      <p:pic>
        <p:nvPicPr>
          <p:cNvPr id="433" name="Google Shape;433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78500" y="1235700"/>
            <a:ext cx="3790607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0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Creating a read-only web service in PHP</a:t>
            </a:r>
            <a:endParaRPr/>
          </a:p>
        </p:txBody>
      </p:sp>
      <p:sp>
        <p:nvSpPr>
          <p:cNvPr id="439" name="Google Shape;439;p70"/>
          <p:cNvSpPr txBox="1"/>
          <p:nvPr>
            <p:ph idx="1" type="body"/>
          </p:nvPr>
        </p:nvSpPr>
        <p:spPr>
          <a:xfrm>
            <a:off x="958050" y="16698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2000"/>
              <a:t>RSS : </a:t>
            </a:r>
            <a:r>
              <a:rPr lang="en-GB" sz="1800"/>
              <a:t> </a:t>
            </a:r>
            <a:r>
              <a:rPr lang="en-GB" sz="2000" u="sng">
                <a:solidFill>
                  <a:schemeClr val="hlink"/>
                </a:solidFill>
                <a:hlinkClick r:id="rId3"/>
              </a:rPr>
              <a:t>http://services.explorecalifornia.org/rss/tours.php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lang="en-GB" sz="2000"/>
              <a:t>Plain old XML : </a:t>
            </a:r>
            <a:r>
              <a:rPr lang="en-GB" sz="1800"/>
              <a:t> </a:t>
            </a:r>
            <a:r>
              <a:rPr lang="en-GB" sz="2000" u="sng">
                <a:solidFill>
                  <a:schemeClr val="hlink"/>
                </a:solidFill>
                <a:hlinkClick r:id="rId4"/>
              </a:rPr>
              <a:t>http://services.explorecalifornia.org/pox/tours.php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rPr lang="en-GB" sz="2000"/>
              <a:t>JOSN : </a:t>
            </a:r>
            <a:r>
              <a:rPr lang="en-GB" sz="2000" u="sng">
                <a:solidFill>
                  <a:schemeClr val="hlink"/>
                </a:solidFill>
                <a:hlinkClick r:id="rId5"/>
              </a:rPr>
              <a:t>http://services.explorecalifornia.org/json/tours.php</a:t>
            </a:r>
            <a:endParaRPr sz="200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71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OData: Open Data Protocol</a:t>
            </a:r>
            <a:endParaRPr/>
          </a:p>
        </p:txBody>
      </p:sp>
      <p:sp>
        <p:nvSpPr>
          <p:cNvPr id="445" name="Google Shape;445;p71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 RESTful specification for web services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Requests are frequently URI-based with GET method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Other HTTP methods (POST, PUT, DELETE) acceptable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Responses can be ATOM (XML) or JSON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Elements of a Web Service API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729450" y="1060200"/>
            <a:ext cx="7688700" cy="3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Receiving the data</a:t>
            </a:r>
            <a:endParaRPr b="1" sz="1800"/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Formats : SOAP, XML, JSON</a:t>
            </a:r>
            <a:endParaRPr sz="1800"/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Metadata: describes data structure, including field/ property names and data types</a:t>
            </a:r>
            <a:endParaRPr sz="1800"/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Content : the actual data</a:t>
            </a:r>
            <a:endParaRPr sz="180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2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OData History</a:t>
            </a:r>
            <a:endParaRPr/>
          </a:p>
        </p:txBody>
      </p:sp>
      <p:sp>
        <p:nvSpPr>
          <p:cNvPr id="451" name="Google Shape;451;p72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Created and championed by Microsoft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Deep support in Azure, Sharepoint, other MS products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Now open source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Implementations available for many platforms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lang="en-GB" sz="2000" u="sng">
                <a:solidFill>
                  <a:schemeClr val="hlink"/>
                </a:solidFill>
                <a:hlinkClick r:id="rId3"/>
              </a:rPr>
              <a:t>http://www.odata.org/docs/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3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OData Conversations</a:t>
            </a:r>
            <a:endParaRPr/>
          </a:p>
        </p:txBody>
      </p:sp>
      <p:sp>
        <p:nvSpPr>
          <p:cNvPr id="457" name="Google Shape;457;p73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Data model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Names of data collections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Names and data types of fields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Request format and transport protocol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URI’s have a specific format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HTTP verbs have a specific meaning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rPr b="1" lang="en-GB" sz="2000"/>
              <a:t>Client and server libraries: </a:t>
            </a:r>
            <a:r>
              <a:rPr lang="en-GB" sz="2000" u="sng">
                <a:solidFill>
                  <a:schemeClr val="hlink"/>
                </a:solidFill>
                <a:hlinkClick r:id="rId3"/>
              </a:rPr>
              <a:t>http://www.odata.org/libraries/</a:t>
            </a:r>
            <a:endParaRPr sz="20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74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OData Requests</a:t>
            </a:r>
            <a:endParaRPr/>
          </a:p>
        </p:txBody>
      </p:sp>
      <p:sp>
        <p:nvSpPr>
          <p:cNvPr id="463" name="Google Shape;463;p74"/>
          <p:cNvSpPr txBox="1"/>
          <p:nvPr>
            <p:ph idx="1" type="body"/>
          </p:nvPr>
        </p:nvSpPr>
        <p:spPr>
          <a:xfrm>
            <a:off x="9580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Typically in the form of a URI, including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Protocol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Domain root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Resource path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Query string parameters</a:t>
            </a:r>
            <a:endParaRPr sz="2000"/>
          </a:p>
        </p:txBody>
      </p:sp>
      <p:pic>
        <p:nvPicPr>
          <p:cNvPr id="464" name="Google Shape;464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8050" y="3625174"/>
            <a:ext cx="7475974" cy="159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5"/>
          <p:cNvSpPr txBox="1"/>
          <p:nvPr>
            <p:ph idx="1" type="body"/>
          </p:nvPr>
        </p:nvSpPr>
        <p:spPr>
          <a:xfrm>
            <a:off x="7294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Query option names are prefixed with $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$filter - add a data filter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$orderby - sorts data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$top - return a limited number of data items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lang="en-GB" sz="2000"/>
              <a:t>REST Console + </a:t>
            </a:r>
            <a:r>
              <a:rPr lang="en-GB" sz="2000" u="sng">
                <a:solidFill>
                  <a:schemeClr val="hlink"/>
                </a:solidFill>
                <a:hlinkClick r:id="rId3"/>
              </a:rPr>
              <a:t>http://services.odata.org/OData/OData.svc/Products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  <p:sp>
        <p:nvSpPr>
          <p:cNvPr id="470" name="Google Shape;470;p75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System Query Options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76"/>
          <p:cNvSpPr txBox="1"/>
          <p:nvPr>
            <p:ph idx="1" type="body"/>
          </p:nvPr>
        </p:nvSpPr>
        <p:spPr>
          <a:xfrm>
            <a:off x="1226700" y="14010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$format=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json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atom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  <p:sp>
        <p:nvSpPr>
          <p:cNvPr id="476" name="Google Shape;476;p76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Choosing a response format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77"/>
          <p:cNvSpPr txBox="1"/>
          <p:nvPr>
            <p:ph idx="1" type="body"/>
          </p:nvPr>
        </p:nvSpPr>
        <p:spPr>
          <a:xfrm>
            <a:off x="7294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 cryptographic approach to protecting web-based traffic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HTTP requests and responses are mostly plain text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-GB" sz="2000"/>
              <a:t>HTTP servers and clients can encrypt and decrypt messages</a:t>
            </a:r>
            <a:endParaRPr sz="2000"/>
          </a:p>
        </p:txBody>
      </p:sp>
      <p:sp>
        <p:nvSpPr>
          <p:cNvPr id="482" name="Google Shape;482;p77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What is Encryption?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8"/>
          <p:cNvSpPr txBox="1"/>
          <p:nvPr>
            <p:ph idx="1" type="body"/>
          </p:nvPr>
        </p:nvSpPr>
        <p:spPr>
          <a:xfrm>
            <a:off x="7294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Secure Sockets Layer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 cryptographic protocol for encrypting and decrypting data over the web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Originally developed by Netscape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Supported by all modern HTTP servers and web clients</a:t>
            </a:r>
            <a:endParaRPr sz="2000"/>
          </a:p>
        </p:txBody>
      </p:sp>
      <p:sp>
        <p:nvSpPr>
          <p:cNvPr id="488" name="Google Shape;488;p78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SSL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79"/>
          <p:cNvSpPr txBox="1"/>
          <p:nvPr>
            <p:ph idx="1" type="body"/>
          </p:nvPr>
        </p:nvSpPr>
        <p:spPr>
          <a:xfrm>
            <a:off x="7294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Transport Layer Security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Based on SSL; sometimes referred to as SSL/TLS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Fully supported by most HTTP servers and web client</a:t>
            </a:r>
            <a:endParaRPr sz="2000"/>
          </a:p>
        </p:txBody>
      </p:sp>
      <p:sp>
        <p:nvSpPr>
          <p:cNvPr id="494" name="Google Shape;494;p79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TLS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80"/>
          <p:cNvSpPr txBox="1"/>
          <p:nvPr>
            <p:ph idx="1" type="body"/>
          </p:nvPr>
        </p:nvSpPr>
        <p:spPr>
          <a:xfrm>
            <a:off x="7294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Secure HTTP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HTTP within SSL/TLS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Establishes a secure bidirectional tunnel between client and server</a:t>
            </a:r>
            <a:endParaRPr sz="2000"/>
          </a:p>
        </p:txBody>
      </p:sp>
      <p:sp>
        <p:nvSpPr>
          <p:cNvPr id="500" name="Google Shape;500;p80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HTTPS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1"/>
          <p:cNvSpPr txBox="1"/>
          <p:nvPr>
            <p:ph idx="1" type="body"/>
          </p:nvPr>
        </p:nvSpPr>
        <p:spPr>
          <a:xfrm>
            <a:off x="7294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Need to implement HTTPS on server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Available from trusted certificate authorities</a:t>
            </a:r>
            <a:endParaRPr sz="2000"/>
          </a:p>
        </p:txBody>
      </p:sp>
      <p:sp>
        <p:nvSpPr>
          <p:cNvPr id="506" name="Google Shape;506;p81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Security certificates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Client and Server Languages</a:t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729450" y="14412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b="1" sz="1800"/>
          </a:p>
        </p:txBody>
      </p:sp>
      <p:pic>
        <p:nvPicPr>
          <p:cNvPr id="125" name="Google Shape;12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4275" y="1593602"/>
            <a:ext cx="6575451" cy="263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2"/>
          <p:cNvSpPr txBox="1"/>
          <p:nvPr>
            <p:ph idx="1" type="body"/>
          </p:nvPr>
        </p:nvSpPr>
        <p:spPr>
          <a:xfrm>
            <a:off x="7294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CAcert.org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Comodo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DigiCert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Entrust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GlobalSign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Symantec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rPr lang="en-GB" sz="2000" u="sng">
                <a:solidFill>
                  <a:schemeClr val="hlink"/>
                </a:solidFill>
                <a:hlinkClick r:id="rId3"/>
              </a:rPr>
              <a:t>http://maps.googleapis.com/maps/api/geocode/xml?address=1600+Amphitheatre+Parkway,+Mountain+View,+CA&amp;sensor=false</a:t>
            </a:r>
            <a:endParaRPr sz="2000"/>
          </a:p>
        </p:txBody>
      </p:sp>
      <p:sp>
        <p:nvSpPr>
          <p:cNvPr id="512" name="Google Shape;512;p82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Certificate Authorities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83"/>
          <p:cNvSpPr txBox="1"/>
          <p:nvPr>
            <p:ph idx="1" type="body"/>
          </p:nvPr>
        </p:nvSpPr>
        <p:spPr>
          <a:xfrm>
            <a:off x="7294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Authenticates users based on username and password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In web pages, starts with a challenge dialog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In web service clients, credentials can be included with the initial request</a:t>
            </a:r>
            <a:endParaRPr sz="2000"/>
          </a:p>
        </p:txBody>
      </p:sp>
      <p:sp>
        <p:nvSpPr>
          <p:cNvPr id="518" name="Google Shape;518;p83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Basic Security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idx="1" type="body"/>
          </p:nvPr>
        </p:nvSpPr>
        <p:spPr>
          <a:xfrm>
            <a:off x="7294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Requests are stateless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Cookies aren’t used to maintain state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Client can cache credentials for resubmission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  <p:sp>
        <p:nvSpPr>
          <p:cNvPr id="524" name="Google Shape;524;p84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Basic Security State Management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85"/>
          <p:cNvSpPr txBox="1"/>
          <p:nvPr>
            <p:ph idx="1" type="body"/>
          </p:nvPr>
        </p:nvSpPr>
        <p:spPr>
          <a:xfrm>
            <a:off x="7294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Requests are stateless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Cookies aren’t used to maintain state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Client can cache credentials for resubmission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  <p:sp>
        <p:nvSpPr>
          <p:cNvPr id="530" name="Google Shape;530;p85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Basic Security in a URI</a:t>
            </a:r>
            <a:endParaRPr/>
          </a:p>
        </p:txBody>
      </p:sp>
      <p:pic>
        <p:nvPicPr>
          <p:cNvPr id="531" name="Google Shape;531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650" y="2880101"/>
            <a:ext cx="7688700" cy="1712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86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Concatenate name and password in a string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Encode in Base64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rPr lang="en-GB" sz="2000" u="sng">
                <a:solidFill>
                  <a:schemeClr val="hlink"/>
                </a:solidFill>
                <a:hlinkClick r:id="rId3"/>
              </a:rPr>
              <a:t>http://www.base64decode.org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  <p:sp>
        <p:nvSpPr>
          <p:cNvPr id="537" name="Google Shape;537;p86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Basic Security in an HTTP Header</a:t>
            </a:r>
            <a:endParaRPr/>
          </a:p>
        </p:txBody>
      </p:sp>
      <p:pic>
        <p:nvPicPr>
          <p:cNvPr id="538" name="Google Shape;538;p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49575" y="2059600"/>
            <a:ext cx="37528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8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49575" y="3315000"/>
            <a:ext cx="5619750" cy="108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87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The Complete HTTP HEADER</a:t>
            </a:r>
            <a:endParaRPr/>
          </a:p>
        </p:txBody>
      </p:sp>
      <p:pic>
        <p:nvPicPr>
          <p:cNvPr id="545" name="Google Shape;545;p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96463"/>
            <a:ext cx="9144001" cy="2274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88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Requests authenticated against a list of users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Databases, LDAP servers, Active Directory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For best security, stored passwords are encrypted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Passwords can be compared, but not easily decrypted</a:t>
            </a:r>
            <a:endParaRPr sz="2000"/>
          </a:p>
        </p:txBody>
      </p:sp>
      <p:sp>
        <p:nvSpPr>
          <p:cNvPr id="551" name="Google Shape;551;p88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Basic Security on the Server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89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Web Services Security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An extension to SOAP to apply security to web services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 member of the WS-* family of web service standards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Specifies how integrity and confidentiality can be enforced 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Allows communication of various security tokens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rPr lang="en-GB" sz="2000" u="sng">
                <a:solidFill>
                  <a:schemeClr val="hlink"/>
                </a:solidFill>
                <a:hlinkClick r:id="rId3"/>
              </a:rPr>
              <a:t>http://www.oasis-open.org/committees/tc_home.php?</a:t>
            </a:r>
            <a:endParaRPr sz="2000"/>
          </a:p>
        </p:txBody>
      </p:sp>
      <p:sp>
        <p:nvSpPr>
          <p:cNvPr id="557" name="Google Shape;557;p89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WS-Security</a:t>
            </a: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90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An open protocol for secure authorization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Used frequently in web, desktop and mobile environments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Used by Amazon, Google, PayPal, many others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 u="sng">
                <a:solidFill>
                  <a:schemeClr val="hlink"/>
                </a:solidFill>
                <a:hlinkClick r:id="rId3"/>
              </a:rPr>
              <a:t>http://oauth.net/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  <p:sp>
        <p:nvSpPr>
          <p:cNvPr id="563" name="Google Shape;563;p90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OAuth</a:t>
            </a: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1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An open protocol for secure authorization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Designed to allow login to multi web sites with a single ID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Used more commonly for web sites, but can be used for web services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 u="sng">
                <a:solidFill>
                  <a:schemeClr val="hlink"/>
                </a:solidFill>
                <a:hlinkClick r:id="rId3"/>
              </a:rPr>
              <a:t>http://openid.net/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  <p:sp>
        <p:nvSpPr>
          <p:cNvPr id="569" name="Google Shape;569;p91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OpenID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Where did the term “web service” come from?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729450" y="1441200"/>
            <a:ext cx="7688700" cy="3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 sz="2000"/>
              <a:t>Web Service Predecessors</a:t>
            </a:r>
            <a:endParaRPr b="1" sz="2000"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EDI (</a:t>
            </a:r>
            <a:r>
              <a:rPr lang="en-GB" sz="1800" u="sng"/>
              <a:t>E</a:t>
            </a:r>
            <a:r>
              <a:rPr lang="en-GB" sz="1800"/>
              <a:t>lectronic </a:t>
            </a:r>
            <a:r>
              <a:rPr lang="en-GB" sz="1800" u="sng"/>
              <a:t>D</a:t>
            </a:r>
            <a:r>
              <a:rPr lang="en-GB" sz="1800"/>
              <a:t>ata </a:t>
            </a:r>
            <a:r>
              <a:rPr lang="en-GB" sz="1800" u="sng"/>
              <a:t>I</a:t>
            </a:r>
            <a:r>
              <a:rPr lang="en-GB" sz="1800"/>
              <a:t>nterchange)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RPC</a:t>
            </a:r>
            <a:r>
              <a:rPr lang="en-GB" sz="1800"/>
              <a:t> (</a:t>
            </a:r>
            <a:r>
              <a:rPr lang="en-GB" sz="1800" u="sng"/>
              <a:t>R</a:t>
            </a:r>
            <a:r>
              <a:rPr lang="en-GB" sz="1800"/>
              <a:t>emote </a:t>
            </a:r>
            <a:r>
              <a:rPr lang="en-GB" sz="1800" u="sng"/>
              <a:t>P</a:t>
            </a:r>
            <a:r>
              <a:rPr lang="en-GB" sz="1800"/>
              <a:t>rocedure </a:t>
            </a:r>
            <a:r>
              <a:rPr lang="en-GB" sz="1800" u="sng"/>
              <a:t>C</a:t>
            </a:r>
            <a:r>
              <a:rPr lang="en-GB" sz="1800"/>
              <a:t>all)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MSRPC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CORBA</a:t>
            </a:r>
            <a:r>
              <a:rPr lang="en-GB" sz="1800"/>
              <a:t> (</a:t>
            </a:r>
            <a:r>
              <a:rPr lang="en-GB" sz="1800" u="sng"/>
              <a:t>C</a:t>
            </a:r>
            <a:r>
              <a:rPr lang="en-GB" sz="1800"/>
              <a:t>ommon </a:t>
            </a:r>
            <a:r>
              <a:rPr lang="en-GB" sz="1800" u="sng"/>
              <a:t>O</a:t>
            </a:r>
            <a:r>
              <a:rPr lang="en-GB" sz="1800"/>
              <a:t>bject </a:t>
            </a:r>
            <a:r>
              <a:rPr lang="en-GB" sz="1800" u="sng"/>
              <a:t>R</a:t>
            </a:r>
            <a:r>
              <a:rPr lang="en-GB" sz="1800"/>
              <a:t>equest </a:t>
            </a:r>
            <a:r>
              <a:rPr lang="en-GB" sz="1800" u="sng"/>
              <a:t>B</a:t>
            </a:r>
            <a:r>
              <a:rPr lang="en-GB" sz="1800"/>
              <a:t>roker </a:t>
            </a:r>
            <a:r>
              <a:rPr lang="en-GB" sz="1800" u="sng"/>
              <a:t>A</a:t>
            </a:r>
            <a:r>
              <a:rPr lang="en-GB" sz="1800"/>
              <a:t>rchitecture)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Beyond CORBA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1998: Introducing XML</a:t>
            </a:r>
            <a:r>
              <a:rPr lang="en-GB" sz="1800"/>
              <a:t> (</a:t>
            </a:r>
            <a:r>
              <a:rPr lang="en-GB" sz="1800" u="sng"/>
              <a:t>E</a:t>
            </a:r>
            <a:r>
              <a:rPr lang="en-GB" sz="1800"/>
              <a:t>xtensible </a:t>
            </a:r>
            <a:r>
              <a:rPr lang="en-GB" sz="1800" u="sng"/>
              <a:t>M</a:t>
            </a:r>
            <a:r>
              <a:rPr lang="en-GB" sz="1800"/>
              <a:t>arkup </a:t>
            </a:r>
            <a:r>
              <a:rPr lang="en-GB" sz="1800" u="sng"/>
              <a:t>L</a:t>
            </a:r>
            <a:r>
              <a:rPr lang="en-GB" sz="1800"/>
              <a:t>anguage)</a:t>
            </a:r>
            <a:br>
              <a:rPr lang="en-GB" sz="1800"/>
            </a:b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SzPts val="1300"/>
              <a:buNone/>
            </a:pPr>
            <a:r>
              <a:rPr b="1" lang="en-GB" sz="2000"/>
              <a:t>The Web Service Revolution:</a:t>
            </a:r>
            <a:r>
              <a:rPr lang="en-GB" sz="2000"/>
              <a:t> SOAP, JSON, </a:t>
            </a:r>
            <a:br>
              <a:rPr lang="en-GB" sz="1800"/>
            </a:br>
            <a:endParaRPr sz="1800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92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Download Postman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Use JSON PlaceHolder</a:t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https://jsonplaceholder.typicode.com/posts</a:t>
            </a:r>
            <a:endParaRPr sz="2000"/>
          </a:p>
        </p:txBody>
      </p:sp>
      <p:sp>
        <p:nvSpPr>
          <p:cNvPr id="575" name="Google Shape;575;p92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Try REST API</a:t>
            </a:r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93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GET: </a:t>
            </a:r>
            <a:r>
              <a:rPr lang="en-GB" sz="2000" u="sng">
                <a:solidFill>
                  <a:schemeClr val="hlink"/>
                </a:solidFill>
                <a:hlinkClick r:id="rId3"/>
              </a:rPr>
              <a:t>https://jsonplaceholder.typicode.com/posts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581" name="Google Shape;581;p93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Try REST API</a:t>
            </a:r>
            <a:endParaRPr/>
          </a:p>
        </p:txBody>
      </p:sp>
      <p:pic>
        <p:nvPicPr>
          <p:cNvPr id="582" name="Google Shape;582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1225" y="1931753"/>
            <a:ext cx="5306152" cy="2831051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93"/>
          <p:cNvSpPr/>
          <p:nvPr/>
        </p:nvSpPr>
        <p:spPr>
          <a:xfrm>
            <a:off x="2755750" y="1954375"/>
            <a:ext cx="1725300" cy="335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93"/>
          <p:cNvSpPr/>
          <p:nvPr/>
        </p:nvSpPr>
        <p:spPr>
          <a:xfrm>
            <a:off x="5344975" y="2810025"/>
            <a:ext cx="1499400" cy="297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94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Try REST API</a:t>
            </a:r>
            <a:endParaRPr/>
          </a:p>
        </p:txBody>
      </p:sp>
      <p:sp>
        <p:nvSpPr>
          <p:cNvPr id="590" name="Google Shape;590;p94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POST: </a:t>
            </a:r>
            <a:r>
              <a:rPr lang="en-GB" sz="2000" u="sng">
                <a:solidFill>
                  <a:schemeClr val="hlink"/>
                </a:solidFill>
                <a:hlinkClick r:id="rId3"/>
              </a:rPr>
              <a:t>https://jsonplaceholder.typicode.com/posts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Header: "Content-type": "application/json"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Body: {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"title": "foo",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  	"body": "bar",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    	"userId": 1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     }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Try REST API (POST)</a:t>
            </a:r>
            <a:endParaRPr/>
          </a:p>
        </p:txBody>
      </p:sp>
      <p:pic>
        <p:nvPicPr>
          <p:cNvPr id="596" name="Google Shape;596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00" y="1513725"/>
            <a:ext cx="8839203" cy="3210939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95"/>
          <p:cNvSpPr/>
          <p:nvPr/>
        </p:nvSpPr>
        <p:spPr>
          <a:xfrm>
            <a:off x="343450" y="3180950"/>
            <a:ext cx="1921500" cy="997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95"/>
          <p:cNvSpPr/>
          <p:nvPr/>
        </p:nvSpPr>
        <p:spPr>
          <a:xfrm>
            <a:off x="204425" y="1845100"/>
            <a:ext cx="1194000" cy="69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96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Try REST API (POST)</a:t>
            </a:r>
            <a:endParaRPr/>
          </a:p>
        </p:txBody>
      </p:sp>
      <p:pic>
        <p:nvPicPr>
          <p:cNvPr id="604" name="Google Shape;604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00" y="3000025"/>
            <a:ext cx="7514380" cy="179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00863"/>
            <a:ext cx="8839202" cy="1462536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96"/>
          <p:cNvSpPr/>
          <p:nvPr/>
        </p:nvSpPr>
        <p:spPr>
          <a:xfrm>
            <a:off x="152400" y="2036525"/>
            <a:ext cx="4655700" cy="535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96"/>
          <p:cNvSpPr/>
          <p:nvPr/>
        </p:nvSpPr>
        <p:spPr>
          <a:xfrm>
            <a:off x="5372475" y="3000025"/>
            <a:ext cx="2183400" cy="337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97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PUT</a:t>
            </a:r>
            <a:r>
              <a:rPr lang="en-GB" sz="2000"/>
              <a:t>: </a:t>
            </a:r>
            <a:r>
              <a:rPr lang="en-GB" sz="2000" u="sng">
                <a:solidFill>
                  <a:schemeClr val="hlink"/>
                </a:solidFill>
                <a:hlinkClick r:id="rId3"/>
              </a:rPr>
              <a:t>https://jsonplaceholder.typicode.com/posts</a:t>
            </a:r>
            <a:r>
              <a:rPr lang="en-GB" sz="2000"/>
              <a:t>/{id}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Header: "Content-type": "application/json"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Body: {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		"Id": 1,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"title": "foo",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  	"body": "bar",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    	"userId": 1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     }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613" name="Google Shape;613;p97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Try REST API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98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Swagger</a:t>
            </a:r>
            <a:endParaRPr/>
          </a:p>
        </p:txBody>
      </p:sp>
      <p:pic>
        <p:nvPicPr>
          <p:cNvPr id="619" name="Google Shape;619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00" y="1244825"/>
            <a:ext cx="8791200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99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PATCH</a:t>
            </a:r>
            <a:r>
              <a:rPr lang="en-GB" sz="2000"/>
              <a:t>: </a:t>
            </a:r>
            <a:r>
              <a:rPr lang="en-GB" sz="2000" u="sng">
                <a:solidFill>
                  <a:schemeClr val="hlink"/>
                </a:solidFill>
                <a:hlinkClick r:id="rId3"/>
              </a:rPr>
              <a:t>https://jsonplaceholder.typicode.com/posts</a:t>
            </a:r>
            <a:r>
              <a:rPr lang="en-GB" sz="2000"/>
              <a:t>/{id}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Header: "Content-type": "application/json"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Body: {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"title": "foo"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     }</a:t>
            </a:r>
            <a:endParaRPr sz="20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DELETE: </a:t>
            </a:r>
            <a:r>
              <a:rPr lang="en-GB" sz="2000" u="sng">
                <a:solidFill>
                  <a:schemeClr val="accent5"/>
                </a:solidFill>
                <a:hlinkClick r:id="rId4"/>
              </a:rPr>
              <a:t>https://jsonplaceholder.typicode.com/posts</a:t>
            </a:r>
            <a:r>
              <a:rPr lang="en-GB" sz="2000"/>
              <a:t>/{id}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625" name="Google Shape;625;p99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Try REST API</a:t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100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Model APIs with Accuracy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Visualize While You Design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Standardize your Design Styles Across Teams</a:t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  <p:sp>
        <p:nvSpPr>
          <p:cNvPr id="631" name="Google Shape;631;p100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Why </a:t>
            </a:r>
            <a:r>
              <a:rPr lang="en-GB"/>
              <a:t>Swagger?</a:t>
            </a:r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01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Example</a:t>
            </a:r>
            <a:endParaRPr/>
          </a:p>
        </p:txBody>
      </p:sp>
      <p:pic>
        <p:nvPicPr>
          <p:cNvPr id="637" name="Google Shape;637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275" y="1362825"/>
            <a:ext cx="6493178" cy="358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729450" y="14625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 sz="4000"/>
              <a:t>Transport Protocols</a:t>
            </a:r>
            <a:endParaRPr sz="4000"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1726050" y="24200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-GB" sz="2000"/>
              <a:t>Non-HTTP Transfer Protocol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-GB" sz="2000"/>
              <a:t>HTTP (</a:t>
            </a:r>
            <a:r>
              <a:rPr b="1" lang="en-GB" sz="2000" u="sng"/>
              <a:t>H</a:t>
            </a:r>
            <a:r>
              <a:rPr b="1" lang="en-GB" sz="2000"/>
              <a:t>yper</a:t>
            </a:r>
            <a:r>
              <a:rPr b="1" lang="en-GB" sz="2000" u="sng"/>
              <a:t>T</a:t>
            </a:r>
            <a:r>
              <a:rPr b="1" lang="en-GB" sz="2000"/>
              <a:t>ext </a:t>
            </a:r>
            <a:r>
              <a:rPr b="1" lang="en-GB" sz="2000" u="sng"/>
              <a:t>T</a:t>
            </a:r>
            <a:r>
              <a:rPr b="1" lang="en-GB" sz="2000"/>
              <a:t>ransfer </a:t>
            </a:r>
            <a:r>
              <a:rPr b="1" lang="en-GB" sz="2000" u="sng"/>
              <a:t>P</a:t>
            </a:r>
            <a:r>
              <a:rPr b="1" lang="en-GB" sz="2000"/>
              <a:t>rotocol)</a:t>
            </a:r>
            <a:endParaRPr b="1" sz="2000"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102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Result</a:t>
            </a:r>
            <a:endParaRPr/>
          </a:p>
        </p:txBody>
      </p:sp>
      <p:pic>
        <p:nvPicPr>
          <p:cNvPr id="643" name="Google Shape;643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9513" y="1356400"/>
            <a:ext cx="6464972" cy="356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3"/>
          <p:cNvSpPr txBox="1"/>
          <p:nvPr>
            <p:ph idx="1" type="body"/>
          </p:nvPr>
        </p:nvSpPr>
        <p:spPr>
          <a:xfrm>
            <a:off x="805650" y="1441200"/>
            <a:ext cx="79173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https://swagger.io</a:t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2000"/>
          </a:p>
        </p:txBody>
      </p:sp>
      <p:sp>
        <p:nvSpPr>
          <p:cNvPr id="649" name="Google Shape;649;p103"/>
          <p:cNvSpPr txBox="1"/>
          <p:nvPr>
            <p:ph type="title"/>
          </p:nvPr>
        </p:nvSpPr>
        <p:spPr>
          <a:xfrm>
            <a:off x="729450" y="548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GB"/>
              <a:t>Try Swagger</a:t>
            </a:r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Programmable web</a:t>
            </a:r>
            <a:endParaRPr/>
          </a:p>
        </p:txBody>
      </p:sp>
      <p:sp>
        <p:nvSpPr>
          <p:cNvPr id="655" name="Google Shape;655;p10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https://www.programmableweb.com/category/all/apis</a:t>
            </a:r>
            <a:endParaRPr/>
          </a:p>
        </p:txBody>
      </p:sp>
      <p:pic>
        <p:nvPicPr>
          <p:cNvPr id="656" name="Google Shape;656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8850" y="1254150"/>
            <a:ext cx="4026948" cy="300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05"/>
          <p:cNvSpPr txBox="1"/>
          <p:nvPr>
            <p:ph type="ctrTitle"/>
          </p:nvPr>
        </p:nvSpPr>
        <p:spPr>
          <a:xfrm>
            <a:off x="804150" y="194100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sz="8000"/>
              <a:t>Web Services</a:t>
            </a:r>
            <a:endParaRPr sz="8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0" lang="en-GB" sz="3900"/>
              <a:t>By Altotech</a:t>
            </a:r>
            <a:endParaRPr b="0" sz="3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